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742113" cy="9872663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AFCE0"/>
    <a:srgbClr val="FFEFFF"/>
    <a:srgbClr val="FFE1FF"/>
    <a:srgbClr val="FFDDFF"/>
    <a:srgbClr val="FFCCFF"/>
    <a:srgbClr val="F6E7E6"/>
    <a:srgbClr val="F5E4E3"/>
    <a:srgbClr val="F2F5EB"/>
    <a:srgbClr val="FAFBF7"/>
    <a:srgbClr val="E0F1F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inimized" horzBarState="maximized">
    <p:restoredLeft sz="15620" autoAdjust="0"/>
    <p:restoredTop sz="94692" autoAdjust="0"/>
  </p:normalViewPr>
  <p:slideViewPr>
    <p:cSldViewPr>
      <p:cViewPr>
        <p:scale>
          <a:sx n="130" d="100"/>
          <a:sy n="130" d="100"/>
        </p:scale>
        <p:origin x="-1806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C3C888-2E4D-4AA3-8E89-21D5E066E183}" type="datetimeFigureOut">
              <a:rPr lang="it-IT" smtClean="0"/>
              <a:t>27/02/2023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26934-D049-4ADB-A626-799DA0BBEE5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309818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C3C888-2E4D-4AA3-8E89-21D5E066E183}" type="datetimeFigureOut">
              <a:rPr lang="it-IT" smtClean="0"/>
              <a:t>27/02/2023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26934-D049-4ADB-A626-799DA0BBEE5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953907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C3C888-2E4D-4AA3-8E89-21D5E066E183}" type="datetimeFigureOut">
              <a:rPr lang="it-IT" smtClean="0"/>
              <a:t>27/02/2023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26934-D049-4ADB-A626-799DA0BBEE5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847181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C3C888-2E4D-4AA3-8E89-21D5E066E183}" type="datetimeFigureOut">
              <a:rPr lang="it-IT" smtClean="0"/>
              <a:t>27/02/2023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26934-D049-4ADB-A626-799DA0BBEE5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035327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C3C888-2E4D-4AA3-8E89-21D5E066E183}" type="datetimeFigureOut">
              <a:rPr lang="it-IT" smtClean="0"/>
              <a:t>27/02/2023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26934-D049-4ADB-A626-799DA0BBEE5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839777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C3C888-2E4D-4AA3-8E89-21D5E066E183}" type="datetimeFigureOut">
              <a:rPr lang="it-IT" smtClean="0"/>
              <a:t>27/02/2023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26934-D049-4ADB-A626-799DA0BBEE5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074545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C3C888-2E4D-4AA3-8E89-21D5E066E183}" type="datetimeFigureOut">
              <a:rPr lang="it-IT" smtClean="0"/>
              <a:t>27/02/2023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26934-D049-4ADB-A626-799DA0BBEE5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56601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C3C888-2E4D-4AA3-8E89-21D5E066E183}" type="datetimeFigureOut">
              <a:rPr lang="it-IT" smtClean="0"/>
              <a:t>27/02/2023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26934-D049-4ADB-A626-799DA0BBEE5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384145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C3C888-2E4D-4AA3-8E89-21D5E066E183}" type="datetimeFigureOut">
              <a:rPr lang="it-IT" smtClean="0"/>
              <a:t>27/02/2023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26934-D049-4ADB-A626-799DA0BBEE5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883926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C3C888-2E4D-4AA3-8E89-21D5E066E183}" type="datetimeFigureOut">
              <a:rPr lang="it-IT" smtClean="0"/>
              <a:t>27/02/2023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26934-D049-4ADB-A626-799DA0BBEE5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490652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C3C888-2E4D-4AA3-8E89-21D5E066E183}" type="datetimeFigureOut">
              <a:rPr lang="it-IT" smtClean="0"/>
              <a:t>27/02/2023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26934-D049-4ADB-A626-799DA0BBEE5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355977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C3C888-2E4D-4AA3-8E89-21D5E066E183}" type="datetimeFigureOut">
              <a:rPr lang="it-IT" smtClean="0"/>
              <a:t>27/02/2023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626934-D049-4ADB-A626-799DA0BBEE5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123618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/>
          <p:cNvSpPr txBox="1"/>
          <p:nvPr/>
        </p:nvSpPr>
        <p:spPr>
          <a:xfrm>
            <a:off x="467544" y="260648"/>
            <a:ext cx="8136904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it-IT" dirty="0" smtClean="0"/>
              <a:t>Camera di Commercio I.A.A. di Verona – Società partecipate al </a:t>
            </a:r>
            <a:r>
              <a:rPr lang="it-IT" dirty="0" smtClean="0"/>
              <a:t>01.01.2023</a:t>
            </a:r>
            <a:endParaRPr lang="it-IT" dirty="0"/>
          </a:p>
        </p:txBody>
      </p:sp>
      <p:sp>
        <p:nvSpPr>
          <p:cNvPr id="7" name="CasellaDiTesto 6"/>
          <p:cNvSpPr txBox="1"/>
          <p:nvPr/>
        </p:nvSpPr>
        <p:spPr>
          <a:xfrm>
            <a:off x="1115616" y="847400"/>
            <a:ext cx="1620224" cy="253916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it-IT" sz="1050" dirty="0" smtClean="0"/>
              <a:t>Società collegate</a:t>
            </a:r>
            <a:endParaRPr lang="it-IT" sz="1050" dirty="0"/>
          </a:p>
        </p:txBody>
      </p:sp>
      <p:sp>
        <p:nvSpPr>
          <p:cNvPr id="90" name="CasellaDiTesto 89"/>
          <p:cNvSpPr txBox="1"/>
          <p:nvPr/>
        </p:nvSpPr>
        <p:spPr>
          <a:xfrm>
            <a:off x="5831658" y="831554"/>
            <a:ext cx="1620000" cy="253916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it-IT" sz="1050" dirty="0" smtClean="0"/>
              <a:t>Altre partecipazioni</a:t>
            </a:r>
            <a:endParaRPr lang="it-IT" sz="1050" dirty="0"/>
          </a:p>
        </p:txBody>
      </p:sp>
      <p:sp>
        <p:nvSpPr>
          <p:cNvPr id="95" name="CasellaDiTesto 94"/>
          <p:cNvSpPr txBox="1"/>
          <p:nvPr/>
        </p:nvSpPr>
        <p:spPr>
          <a:xfrm>
            <a:off x="6999530" y="3260887"/>
            <a:ext cx="1106125" cy="58477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 anchor="ctr">
            <a:spAutoFit/>
          </a:bodyPr>
          <a:lstStyle/>
          <a:p>
            <a:r>
              <a:rPr lang="it-IT" sz="800" dirty="0" smtClean="0"/>
              <a:t>Unioncamere </a:t>
            </a:r>
            <a:r>
              <a:rPr lang="it-IT" sz="800" dirty="0"/>
              <a:t>Veneto servizi </a:t>
            </a:r>
            <a:r>
              <a:rPr lang="it-IT" sz="800" dirty="0" err="1" smtClean="0"/>
              <a:t>s.c.ar.l</a:t>
            </a:r>
            <a:r>
              <a:rPr lang="it-IT" sz="800" dirty="0" smtClean="0"/>
              <a:t>. in liquidazione </a:t>
            </a:r>
          </a:p>
          <a:p>
            <a:r>
              <a:rPr lang="it-IT" sz="800" dirty="0" smtClean="0"/>
              <a:t>19,02%</a:t>
            </a:r>
            <a:endParaRPr lang="it-IT" sz="800" dirty="0"/>
          </a:p>
        </p:txBody>
      </p:sp>
      <p:sp>
        <p:nvSpPr>
          <p:cNvPr id="100" name="CasellaDiTesto 99"/>
          <p:cNvSpPr txBox="1"/>
          <p:nvPr/>
        </p:nvSpPr>
        <p:spPr>
          <a:xfrm>
            <a:off x="6984472" y="2546980"/>
            <a:ext cx="999017" cy="58477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 anchor="ctr">
            <a:spAutoFit/>
          </a:bodyPr>
          <a:lstStyle/>
          <a:p>
            <a:r>
              <a:rPr lang="it-IT" sz="800" dirty="0" smtClean="0"/>
              <a:t>Borsa </a:t>
            </a:r>
            <a:r>
              <a:rPr lang="it-IT" sz="800" dirty="0"/>
              <a:t>Merci telematica italiana </a:t>
            </a:r>
            <a:r>
              <a:rPr lang="it-IT" sz="800" dirty="0" err="1" smtClean="0"/>
              <a:t>s.c.p.a</a:t>
            </a:r>
            <a:r>
              <a:rPr lang="it-IT" sz="800" dirty="0" smtClean="0"/>
              <a:t>. </a:t>
            </a:r>
          </a:p>
          <a:p>
            <a:r>
              <a:rPr lang="it-IT" sz="800" dirty="0" smtClean="0"/>
              <a:t>0,54%</a:t>
            </a:r>
            <a:endParaRPr lang="it-IT" sz="800" dirty="0"/>
          </a:p>
        </p:txBody>
      </p:sp>
      <p:sp>
        <p:nvSpPr>
          <p:cNvPr id="67" name="CasellaDiTesto 66"/>
          <p:cNvSpPr txBox="1"/>
          <p:nvPr/>
        </p:nvSpPr>
        <p:spPr>
          <a:xfrm>
            <a:off x="5333344" y="1312100"/>
            <a:ext cx="996627" cy="46166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 anchor="ctr">
            <a:spAutoFit/>
          </a:bodyPr>
          <a:lstStyle/>
          <a:p>
            <a:r>
              <a:rPr lang="it-IT" sz="800" dirty="0" err="1" smtClean="0"/>
              <a:t>Veronamercato</a:t>
            </a:r>
            <a:r>
              <a:rPr lang="it-IT" sz="800" dirty="0" smtClean="0"/>
              <a:t> </a:t>
            </a:r>
            <a:r>
              <a:rPr lang="it-IT" sz="800" dirty="0" err="1"/>
              <a:t>SpA</a:t>
            </a:r>
            <a:r>
              <a:rPr lang="it-IT" sz="800" dirty="0"/>
              <a:t> </a:t>
            </a:r>
            <a:r>
              <a:rPr lang="it-IT" sz="800" dirty="0" err="1"/>
              <a:t>scpa</a:t>
            </a:r>
            <a:r>
              <a:rPr lang="it-IT" sz="800" dirty="0"/>
              <a:t> </a:t>
            </a:r>
            <a:endParaRPr lang="it-IT" sz="800" dirty="0" smtClean="0"/>
          </a:p>
          <a:p>
            <a:r>
              <a:rPr lang="it-IT" sz="800" dirty="0" smtClean="0"/>
              <a:t>8,37</a:t>
            </a:r>
            <a:r>
              <a:rPr lang="it-IT" sz="800" dirty="0"/>
              <a:t>%</a:t>
            </a:r>
          </a:p>
        </p:txBody>
      </p:sp>
      <p:sp>
        <p:nvSpPr>
          <p:cNvPr id="53" name="CasellaDiTesto 52"/>
          <p:cNvSpPr txBox="1"/>
          <p:nvPr/>
        </p:nvSpPr>
        <p:spPr>
          <a:xfrm>
            <a:off x="6968561" y="4054976"/>
            <a:ext cx="1030837" cy="338554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 anchor="ctr">
            <a:spAutoFit/>
          </a:bodyPr>
          <a:lstStyle/>
          <a:p>
            <a:r>
              <a:rPr lang="it-IT" sz="800" dirty="0" err="1" smtClean="0"/>
              <a:t>Veronafiere</a:t>
            </a:r>
            <a:r>
              <a:rPr lang="it-IT" sz="800" dirty="0" smtClean="0"/>
              <a:t> S.p.A.  </a:t>
            </a:r>
          </a:p>
          <a:p>
            <a:r>
              <a:rPr lang="it-IT" sz="800" dirty="0" smtClean="0"/>
              <a:t>14,36%</a:t>
            </a:r>
            <a:endParaRPr lang="it-IT" sz="800" dirty="0"/>
          </a:p>
        </p:txBody>
      </p:sp>
      <p:sp>
        <p:nvSpPr>
          <p:cNvPr id="33" name="CasellaDiTesto 32"/>
          <p:cNvSpPr txBox="1"/>
          <p:nvPr/>
        </p:nvSpPr>
        <p:spPr>
          <a:xfrm>
            <a:off x="5292080" y="3985615"/>
            <a:ext cx="1054672" cy="46166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 anchor="ctr">
            <a:spAutoFit/>
          </a:bodyPr>
          <a:lstStyle/>
          <a:p>
            <a:r>
              <a:rPr lang="it-IT" sz="800" dirty="0" err="1" smtClean="0"/>
              <a:t>Tecnoservicecamere</a:t>
            </a:r>
            <a:r>
              <a:rPr lang="it-IT" sz="800" dirty="0" smtClean="0"/>
              <a:t> </a:t>
            </a:r>
            <a:r>
              <a:rPr lang="it-IT" sz="800" dirty="0" err="1" smtClean="0"/>
              <a:t>scpa</a:t>
            </a:r>
            <a:r>
              <a:rPr lang="it-IT" sz="800" dirty="0" smtClean="0"/>
              <a:t>  </a:t>
            </a:r>
          </a:p>
          <a:p>
            <a:r>
              <a:rPr lang="it-IT" sz="800" dirty="0" smtClean="0"/>
              <a:t>0,13%</a:t>
            </a:r>
            <a:endParaRPr lang="it-IT" sz="800" dirty="0"/>
          </a:p>
        </p:txBody>
      </p:sp>
      <p:sp>
        <p:nvSpPr>
          <p:cNvPr id="34" name="CasellaDiTesto 33"/>
          <p:cNvSpPr txBox="1"/>
          <p:nvPr/>
        </p:nvSpPr>
        <p:spPr>
          <a:xfrm>
            <a:off x="1427280" y="1835320"/>
            <a:ext cx="1008000" cy="338554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it-IT" sz="800" dirty="0" smtClean="0"/>
              <a:t>T2i </a:t>
            </a:r>
            <a:r>
              <a:rPr lang="it-IT" sz="800" dirty="0" err="1" smtClean="0"/>
              <a:t>scarl</a:t>
            </a:r>
            <a:r>
              <a:rPr lang="it-IT" sz="800" dirty="0" smtClean="0"/>
              <a:t>  </a:t>
            </a:r>
          </a:p>
          <a:p>
            <a:pPr algn="ctr"/>
            <a:r>
              <a:rPr lang="it-IT" sz="800" dirty="0" smtClean="0"/>
              <a:t>21,875%</a:t>
            </a:r>
            <a:endParaRPr lang="it-IT" sz="800" dirty="0"/>
          </a:p>
        </p:txBody>
      </p:sp>
      <p:sp>
        <p:nvSpPr>
          <p:cNvPr id="38" name="CasellaDiTesto 37"/>
          <p:cNvSpPr txBox="1"/>
          <p:nvPr/>
        </p:nvSpPr>
        <p:spPr>
          <a:xfrm>
            <a:off x="7005677" y="1913689"/>
            <a:ext cx="1031674" cy="46166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 anchor="ctr">
            <a:spAutoFit/>
          </a:bodyPr>
          <a:lstStyle/>
          <a:p>
            <a:r>
              <a:rPr lang="it-IT" sz="800" dirty="0" err="1" smtClean="0"/>
              <a:t>Retecamere</a:t>
            </a:r>
            <a:r>
              <a:rPr lang="it-IT" sz="800" dirty="0" smtClean="0"/>
              <a:t> </a:t>
            </a:r>
            <a:r>
              <a:rPr lang="it-IT" sz="800" dirty="0" err="1" smtClean="0"/>
              <a:t>scarl</a:t>
            </a:r>
            <a:r>
              <a:rPr lang="it-IT" sz="800" dirty="0" smtClean="0"/>
              <a:t> in liquidazione </a:t>
            </a:r>
          </a:p>
          <a:p>
            <a:r>
              <a:rPr lang="it-IT" sz="800" dirty="0" smtClean="0"/>
              <a:t>0,1%</a:t>
            </a:r>
            <a:endParaRPr lang="it-IT" sz="800" dirty="0"/>
          </a:p>
        </p:txBody>
      </p:sp>
      <p:sp>
        <p:nvSpPr>
          <p:cNvPr id="40" name="CasellaDiTesto 39"/>
          <p:cNvSpPr txBox="1"/>
          <p:nvPr/>
        </p:nvSpPr>
        <p:spPr>
          <a:xfrm>
            <a:off x="5353870" y="2640728"/>
            <a:ext cx="999017" cy="46166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 anchor="ctr">
            <a:spAutoFit/>
          </a:bodyPr>
          <a:lstStyle/>
          <a:p>
            <a:r>
              <a:rPr lang="en-US" sz="800" dirty="0"/>
              <a:t>IC Outsourcing </a:t>
            </a:r>
            <a:r>
              <a:rPr lang="en-US" sz="800" dirty="0" err="1" smtClean="0"/>
              <a:t>scarl</a:t>
            </a:r>
            <a:r>
              <a:rPr lang="en-US" sz="800" dirty="0" smtClean="0"/>
              <a:t> </a:t>
            </a:r>
          </a:p>
          <a:p>
            <a:r>
              <a:rPr lang="en-US" sz="800" dirty="0" smtClean="0"/>
              <a:t>0,08%</a:t>
            </a:r>
            <a:endParaRPr lang="it-IT" sz="800" dirty="0"/>
          </a:p>
        </p:txBody>
      </p:sp>
      <p:sp>
        <p:nvSpPr>
          <p:cNvPr id="30" name="CasellaDiTesto 29"/>
          <p:cNvSpPr txBox="1"/>
          <p:nvPr/>
        </p:nvSpPr>
        <p:spPr>
          <a:xfrm>
            <a:off x="5353870" y="3322442"/>
            <a:ext cx="976099" cy="46166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it-IT" sz="800" dirty="0" smtClean="0"/>
              <a:t>Autostrada </a:t>
            </a:r>
            <a:r>
              <a:rPr lang="it-IT" sz="700" dirty="0"/>
              <a:t>d</a:t>
            </a:r>
            <a:r>
              <a:rPr lang="it-IT" sz="800" dirty="0"/>
              <a:t>el </a:t>
            </a:r>
            <a:r>
              <a:rPr lang="it-IT" sz="800" dirty="0" smtClean="0"/>
              <a:t>Brennero  </a:t>
            </a:r>
            <a:r>
              <a:rPr lang="it-IT" sz="800" dirty="0" err="1"/>
              <a:t>SpA</a:t>
            </a:r>
            <a:r>
              <a:rPr lang="it-IT" sz="800" dirty="0"/>
              <a:t> </a:t>
            </a:r>
            <a:r>
              <a:rPr lang="it-IT" sz="800" dirty="0" smtClean="0"/>
              <a:t>1,6972%</a:t>
            </a:r>
            <a:endParaRPr lang="it-IT" sz="800" dirty="0"/>
          </a:p>
        </p:txBody>
      </p:sp>
      <p:graphicFrame>
        <p:nvGraphicFramePr>
          <p:cNvPr id="31" name="Tabella 3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82789033"/>
              </p:ext>
            </p:extLst>
          </p:nvPr>
        </p:nvGraphicFramePr>
        <p:xfrm>
          <a:off x="4277414" y="3332451"/>
          <a:ext cx="751433" cy="2481534"/>
        </p:xfrm>
        <a:graphic>
          <a:graphicData uri="http://schemas.openxmlformats.org/drawingml/2006/table">
            <a:tbl>
              <a:tblPr/>
              <a:tblGrid>
                <a:gridCol w="751433"/>
              </a:tblGrid>
              <a:tr h="197427"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Stazione</a:t>
                      </a:r>
                      <a:r>
                        <a:rPr lang="it-IT" sz="6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autostradale di confine del Brennero </a:t>
                      </a:r>
                      <a:r>
                        <a:rPr lang="it-IT" sz="6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SpA</a:t>
                      </a:r>
                      <a:r>
                        <a:rPr lang="it-IT" sz="6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100,00</a:t>
                      </a:r>
                      <a:r>
                        <a:rPr lang="it-IT" sz="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%</a:t>
                      </a:r>
                      <a:endParaRPr lang="it-IT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291254"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S.T.R. Brennero Trasporti Rotaia              100,00%</a:t>
                      </a:r>
                      <a:endParaRPr lang="it-IT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212890"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Autostrada regionale Cispadana                51,00%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212890"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Istituto per innovazioni Tecnologiche </a:t>
                      </a:r>
                      <a:r>
                        <a:rPr lang="it-IT" sz="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scarl</a:t>
                      </a:r>
                      <a:r>
                        <a:rPr lang="it-IT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it-IT" sz="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40,31</a:t>
                      </a:r>
                      <a:r>
                        <a:rPr lang="it-IT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212890"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Confederazione </a:t>
                      </a:r>
                      <a:r>
                        <a:rPr lang="it-IT" sz="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Auto-strade </a:t>
                      </a:r>
                      <a:r>
                        <a:rPr lang="it-IT" sz="6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SpA</a:t>
                      </a:r>
                      <a:r>
                        <a:rPr lang="it-IT" sz="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it-IT" sz="6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in liquida-zione</a:t>
                      </a:r>
                    </a:p>
                    <a:p>
                      <a:pPr algn="l" rtl="0" fontAlgn="ctr"/>
                      <a:r>
                        <a:rPr lang="it-IT" sz="6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25,00</a:t>
                      </a:r>
                      <a:r>
                        <a:rPr lang="it-IT" sz="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%</a:t>
                      </a:r>
                      <a:endParaRPr lang="it-IT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212890"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Autostrada</a:t>
                      </a:r>
                      <a:r>
                        <a:rPr lang="it-IT" sz="6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Campogalliano Sassuolo </a:t>
                      </a:r>
                      <a:r>
                        <a:rPr lang="it-IT" sz="6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SpA</a:t>
                      </a:r>
                      <a:r>
                        <a:rPr lang="it-IT" sz="6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</a:p>
                    <a:p>
                      <a:pPr algn="l" rtl="0" fontAlgn="ctr"/>
                      <a:r>
                        <a:rPr lang="it-IT" sz="6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51,00%</a:t>
                      </a:r>
                      <a:endParaRPr lang="it-IT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212890"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Interbrennero</a:t>
                      </a:r>
                      <a:r>
                        <a:rPr lang="it-IT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spa 3,31%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212890"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Consorzio Autostrade italiane energia</a:t>
                      </a:r>
                    </a:p>
                    <a:p>
                      <a:pPr algn="l" rtl="0" fontAlgn="ctr"/>
                      <a:r>
                        <a:rPr lang="it-IT" sz="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Quota</a:t>
                      </a:r>
                      <a:r>
                        <a:rPr lang="it-IT" sz="6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di nominali € 3,669,42</a:t>
                      </a:r>
                      <a:endParaRPr lang="it-IT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32" name="CasellaDiTesto 31"/>
          <p:cNvSpPr txBox="1"/>
          <p:nvPr/>
        </p:nvSpPr>
        <p:spPr>
          <a:xfrm>
            <a:off x="5338499" y="1960371"/>
            <a:ext cx="1008253" cy="338554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 anchor="ctr">
            <a:spAutoFit/>
          </a:bodyPr>
          <a:lstStyle/>
          <a:p>
            <a:r>
              <a:rPr lang="it-IT" sz="800" dirty="0" err="1" smtClean="0"/>
              <a:t>Infocamere</a:t>
            </a:r>
            <a:r>
              <a:rPr lang="it-IT" sz="800" dirty="0" smtClean="0"/>
              <a:t> </a:t>
            </a:r>
            <a:r>
              <a:rPr lang="it-IT" sz="800" dirty="0" err="1" smtClean="0"/>
              <a:t>scpa</a:t>
            </a:r>
            <a:r>
              <a:rPr lang="it-IT" sz="800" dirty="0" smtClean="0"/>
              <a:t>  </a:t>
            </a:r>
          </a:p>
          <a:p>
            <a:r>
              <a:rPr lang="it-IT" sz="800" dirty="0" smtClean="0"/>
              <a:t>0,12%</a:t>
            </a:r>
            <a:endParaRPr lang="it-IT" sz="800" dirty="0"/>
          </a:p>
        </p:txBody>
      </p:sp>
      <p:graphicFrame>
        <p:nvGraphicFramePr>
          <p:cNvPr id="35" name="Tabella 3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46980601"/>
              </p:ext>
            </p:extLst>
          </p:nvPr>
        </p:nvGraphicFramePr>
        <p:xfrm>
          <a:off x="4296063" y="1813243"/>
          <a:ext cx="784932" cy="731163"/>
        </p:xfrm>
        <a:graphic>
          <a:graphicData uri="http://schemas.openxmlformats.org/drawingml/2006/table">
            <a:tbl>
              <a:tblPr/>
              <a:tblGrid>
                <a:gridCol w="784932"/>
              </a:tblGrid>
              <a:tr h="188073"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Ic</a:t>
                      </a:r>
                      <a:r>
                        <a:rPr lang="it-IT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it-IT" sz="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outsourcing </a:t>
                      </a:r>
                      <a:r>
                        <a:rPr lang="it-IT" sz="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scarl</a:t>
                      </a:r>
                      <a:r>
                        <a:rPr lang="it-IT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it-IT" sz="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38,77%</a:t>
                      </a:r>
                      <a:endParaRPr lang="it-IT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158280"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Ecocerved</a:t>
                      </a:r>
                      <a:r>
                        <a:rPr lang="it-IT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it-IT" sz="600" b="0" i="0" u="none" strike="noStrike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scarl</a:t>
                      </a:r>
                      <a:r>
                        <a:rPr lang="it-IT" sz="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37,80%</a:t>
                      </a:r>
                      <a:endParaRPr lang="it-IT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188073"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Retecamere</a:t>
                      </a:r>
                      <a:r>
                        <a:rPr lang="it-IT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it-IT" sz="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scrl</a:t>
                      </a:r>
                      <a:r>
                        <a:rPr lang="it-IT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in liquidazione 2,30%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188073"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6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Iconto</a:t>
                      </a:r>
                      <a:r>
                        <a:rPr lang="it-IT" sz="6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s.r.l. 100,00%</a:t>
                      </a:r>
                      <a:endParaRPr lang="it-IT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cxnSp>
        <p:nvCxnSpPr>
          <p:cNvPr id="15" name="Connettore 2 14"/>
          <p:cNvCxnSpPr>
            <a:endCxn id="95" idx="1"/>
          </p:cNvCxnSpPr>
          <p:nvPr/>
        </p:nvCxnSpPr>
        <p:spPr>
          <a:xfrm>
            <a:off x="6671776" y="3552701"/>
            <a:ext cx="327754" cy="57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Connettore 2 18"/>
          <p:cNvCxnSpPr>
            <a:endCxn id="67" idx="3"/>
          </p:cNvCxnSpPr>
          <p:nvPr/>
        </p:nvCxnSpPr>
        <p:spPr>
          <a:xfrm flipH="1">
            <a:off x="6329971" y="1542933"/>
            <a:ext cx="330261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Connettore 2 44"/>
          <p:cNvCxnSpPr/>
          <p:nvPr/>
        </p:nvCxnSpPr>
        <p:spPr>
          <a:xfrm flipH="1">
            <a:off x="6329970" y="2152533"/>
            <a:ext cx="330261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Connettore 2 45"/>
          <p:cNvCxnSpPr/>
          <p:nvPr/>
        </p:nvCxnSpPr>
        <p:spPr>
          <a:xfrm flipH="1">
            <a:off x="6341515" y="2861232"/>
            <a:ext cx="330261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Connettore 2 46"/>
          <p:cNvCxnSpPr/>
          <p:nvPr/>
        </p:nvCxnSpPr>
        <p:spPr>
          <a:xfrm flipH="1">
            <a:off x="6337061" y="4234161"/>
            <a:ext cx="330261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Connettore 2 50"/>
          <p:cNvCxnSpPr>
            <a:endCxn id="30" idx="3"/>
          </p:cNvCxnSpPr>
          <p:nvPr/>
        </p:nvCxnSpPr>
        <p:spPr>
          <a:xfrm flipH="1">
            <a:off x="6329969" y="3552701"/>
            <a:ext cx="330266" cy="57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Connettore 2 56"/>
          <p:cNvCxnSpPr/>
          <p:nvPr/>
        </p:nvCxnSpPr>
        <p:spPr>
          <a:xfrm flipH="1">
            <a:off x="5028847" y="3553275"/>
            <a:ext cx="330261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Connettore 2 57"/>
          <p:cNvCxnSpPr/>
          <p:nvPr/>
        </p:nvCxnSpPr>
        <p:spPr>
          <a:xfrm>
            <a:off x="6664074" y="2153283"/>
            <a:ext cx="296713" cy="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Connettore 2 58"/>
          <p:cNvCxnSpPr/>
          <p:nvPr/>
        </p:nvCxnSpPr>
        <p:spPr>
          <a:xfrm>
            <a:off x="6656717" y="2857999"/>
            <a:ext cx="342814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Connettore 2 63"/>
          <p:cNvCxnSpPr/>
          <p:nvPr/>
        </p:nvCxnSpPr>
        <p:spPr>
          <a:xfrm>
            <a:off x="6667322" y="4237774"/>
            <a:ext cx="296713" cy="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Connettore 1 77"/>
          <p:cNvCxnSpPr/>
          <p:nvPr/>
        </p:nvCxnSpPr>
        <p:spPr>
          <a:xfrm flipH="1">
            <a:off x="1925728" y="1106904"/>
            <a:ext cx="5552" cy="7284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94" name="Tabella 9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34673571"/>
              </p:ext>
            </p:extLst>
          </p:nvPr>
        </p:nvGraphicFramePr>
        <p:xfrm>
          <a:off x="8204704" y="3388828"/>
          <a:ext cx="751433" cy="1542359"/>
        </p:xfrm>
        <a:graphic>
          <a:graphicData uri="http://schemas.openxmlformats.org/drawingml/2006/table">
            <a:tbl>
              <a:tblPr/>
              <a:tblGrid>
                <a:gridCol w="751433"/>
              </a:tblGrid>
              <a:tr h="260857"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6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Veronafiere</a:t>
                      </a:r>
                      <a:r>
                        <a:rPr lang="it-IT" sz="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Servizi </a:t>
                      </a:r>
                      <a:r>
                        <a:rPr lang="it-IT" sz="6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SpA</a:t>
                      </a:r>
                      <a:endParaRPr lang="it-IT" sz="6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  <a:p>
                      <a:pPr algn="l" rtl="0" fontAlgn="ctr"/>
                      <a:r>
                        <a:rPr lang="it-IT" sz="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70,00%</a:t>
                      </a:r>
                      <a:endParaRPr lang="it-IT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171191"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6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ExpoVenice</a:t>
                      </a:r>
                      <a:r>
                        <a:rPr lang="it-IT" sz="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it-IT" sz="6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SpA</a:t>
                      </a:r>
                      <a:r>
                        <a:rPr lang="it-IT" sz="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</a:p>
                    <a:p>
                      <a:pPr algn="l" rtl="0" fontAlgn="ctr"/>
                      <a:r>
                        <a:rPr lang="it-IT" sz="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4,35%</a:t>
                      </a:r>
                      <a:endParaRPr lang="it-IT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288032"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Polo </a:t>
                      </a:r>
                      <a:r>
                        <a:rPr lang="it-IT" sz="6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Fierisitico</a:t>
                      </a:r>
                      <a:r>
                        <a:rPr lang="it-IT" sz="6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veronese 51,29%</a:t>
                      </a:r>
                      <a:endParaRPr lang="it-IT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212890"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6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Piemmeti</a:t>
                      </a:r>
                      <a:r>
                        <a:rPr lang="it-IT" sz="6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– promozione manifestazioni tecniche </a:t>
                      </a:r>
                      <a:r>
                        <a:rPr lang="it-IT" sz="6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SpA</a:t>
                      </a:r>
                      <a:r>
                        <a:rPr lang="it-IT" sz="6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100,00%</a:t>
                      </a:r>
                      <a:endParaRPr lang="it-IT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212890"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6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Metef</a:t>
                      </a:r>
                      <a:r>
                        <a:rPr lang="it-IT" sz="6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it-IT" sz="6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srl</a:t>
                      </a:r>
                      <a:r>
                        <a:rPr lang="it-IT" sz="6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50,00%</a:t>
                      </a:r>
                      <a:endParaRPr lang="it-IT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212890"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Pietra</a:t>
                      </a:r>
                      <a:r>
                        <a:rPr lang="it-IT" sz="6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naturale antica – contratto di rete </a:t>
                      </a:r>
                      <a:endParaRPr lang="it-IT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cxnSp>
        <p:nvCxnSpPr>
          <p:cNvPr id="96" name="Connettore 2 95"/>
          <p:cNvCxnSpPr/>
          <p:nvPr/>
        </p:nvCxnSpPr>
        <p:spPr>
          <a:xfrm flipV="1">
            <a:off x="8006608" y="4234161"/>
            <a:ext cx="198096" cy="361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2" name="Tabella 5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76714921"/>
              </p:ext>
            </p:extLst>
          </p:nvPr>
        </p:nvGraphicFramePr>
        <p:xfrm>
          <a:off x="4288995" y="1451561"/>
          <a:ext cx="792000" cy="192405"/>
        </p:xfrm>
        <a:graphic>
          <a:graphicData uri="http://schemas.openxmlformats.org/drawingml/2006/table">
            <a:tbl>
              <a:tblPr/>
              <a:tblGrid>
                <a:gridCol w="792000"/>
              </a:tblGrid>
              <a:tr h="161925">
                <a:tc>
                  <a:txBody>
                    <a:bodyPr/>
                    <a:lstStyle/>
                    <a:p>
                      <a:pPr algn="l" fontAlgn="ctr"/>
                      <a:r>
                        <a:rPr lang="en-US" sz="600" b="0" i="0" u="none" strike="noStrike" dirty="0" err="1" smtClean="0">
                          <a:effectLst/>
                          <a:latin typeface="Calibri"/>
                        </a:rPr>
                        <a:t>Italmercati</a:t>
                      </a:r>
                      <a:r>
                        <a:rPr lang="en-US" sz="600" b="0" i="0" u="none" strike="noStrike" baseline="0" dirty="0" smtClean="0">
                          <a:effectLst/>
                          <a:latin typeface="Calibri"/>
                        </a:rPr>
                        <a:t> – rete di </a:t>
                      </a:r>
                      <a:r>
                        <a:rPr lang="en-US" sz="600" b="0" i="0" u="none" strike="noStrike" baseline="0" dirty="0" err="1" smtClean="0">
                          <a:effectLst/>
                          <a:latin typeface="Calibri"/>
                        </a:rPr>
                        <a:t>imprese</a:t>
                      </a:r>
                      <a:r>
                        <a:rPr lang="en-US" sz="600" b="0" i="0" u="none" strike="noStrike" baseline="0" dirty="0" smtClean="0">
                          <a:effectLst/>
                          <a:latin typeface="Calibri"/>
                        </a:rPr>
                        <a:t> </a:t>
                      </a:r>
                      <a:endParaRPr lang="it-IT" sz="600" b="0" i="0" u="none" strike="noStrike" dirty="0"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cxnSp>
        <p:nvCxnSpPr>
          <p:cNvPr id="8" name="Connettore 2 7"/>
          <p:cNvCxnSpPr>
            <a:stCxn id="67" idx="1"/>
            <a:endCxn id="52" idx="3"/>
          </p:cNvCxnSpPr>
          <p:nvPr/>
        </p:nvCxnSpPr>
        <p:spPr>
          <a:xfrm flipH="1">
            <a:off x="5080995" y="1542933"/>
            <a:ext cx="252349" cy="483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Connettore 1 2"/>
          <p:cNvCxnSpPr>
            <a:stCxn id="90" idx="2"/>
          </p:cNvCxnSpPr>
          <p:nvPr/>
        </p:nvCxnSpPr>
        <p:spPr>
          <a:xfrm>
            <a:off x="6641658" y="1085470"/>
            <a:ext cx="30118" cy="315230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Connettore 2 5"/>
          <p:cNvCxnSpPr>
            <a:stCxn id="32" idx="1"/>
          </p:cNvCxnSpPr>
          <p:nvPr/>
        </p:nvCxnSpPr>
        <p:spPr>
          <a:xfrm flipH="1">
            <a:off x="5080995" y="2129648"/>
            <a:ext cx="257504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CasellaDiTesto 54"/>
          <p:cNvSpPr txBox="1"/>
          <p:nvPr/>
        </p:nvSpPr>
        <p:spPr>
          <a:xfrm>
            <a:off x="1427280" y="2763839"/>
            <a:ext cx="1008000" cy="338554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it-IT" sz="800" dirty="0" err="1" smtClean="0"/>
              <a:t>Improvenet</a:t>
            </a:r>
            <a:endParaRPr lang="it-IT" sz="800" dirty="0" smtClean="0"/>
          </a:p>
          <a:p>
            <a:pPr algn="ctr"/>
            <a:r>
              <a:rPr lang="it-IT" sz="800" dirty="0" smtClean="0"/>
              <a:t>Consorzio</a:t>
            </a:r>
            <a:endParaRPr lang="it-IT" sz="800" dirty="0"/>
          </a:p>
        </p:txBody>
      </p:sp>
      <p:cxnSp>
        <p:nvCxnSpPr>
          <p:cNvPr id="56" name="Connettore 2 55"/>
          <p:cNvCxnSpPr>
            <a:stCxn id="34" idx="2"/>
          </p:cNvCxnSpPr>
          <p:nvPr/>
        </p:nvCxnSpPr>
        <p:spPr>
          <a:xfrm>
            <a:off x="1931280" y="2173874"/>
            <a:ext cx="0" cy="54774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CasellaDiTesto 40"/>
          <p:cNvSpPr txBox="1"/>
          <p:nvPr/>
        </p:nvSpPr>
        <p:spPr>
          <a:xfrm>
            <a:off x="7007591" y="1250544"/>
            <a:ext cx="999017" cy="58477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 anchor="ctr">
            <a:spAutoFit/>
          </a:bodyPr>
          <a:lstStyle/>
          <a:p>
            <a:r>
              <a:rPr lang="it-IT" sz="800" dirty="0" smtClean="0"/>
              <a:t>Società di gestione Aeroporto Valerio Catullo S.p.A.</a:t>
            </a:r>
          </a:p>
          <a:p>
            <a:r>
              <a:rPr lang="it-IT" sz="800" dirty="0" smtClean="0"/>
              <a:t>18,819%</a:t>
            </a:r>
            <a:endParaRPr lang="it-IT" sz="800" dirty="0"/>
          </a:p>
        </p:txBody>
      </p:sp>
      <p:cxnSp>
        <p:nvCxnSpPr>
          <p:cNvPr id="48" name="Connettore 2 47"/>
          <p:cNvCxnSpPr/>
          <p:nvPr/>
        </p:nvCxnSpPr>
        <p:spPr>
          <a:xfrm>
            <a:off x="6650945" y="1542932"/>
            <a:ext cx="342814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49" name="Tabella 4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72184519"/>
              </p:ext>
            </p:extLst>
          </p:nvPr>
        </p:nvGraphicFramePr>
        <p:xfrm>
          <a:off x="8216384" y="1300893"/>
          <a:ext cx="784932" cy="668655"/>
        </p:xfrm>
        <a:graphic>
          <a:graphicData uri="http://schemas.openxmlformats.org/drawingml/2006/table">
            <a:tbl>
              <a:tblPr/>
              <a:tblGrid>
                <a:gridCol w="784932"/>
              </a:tblGrid>
              <a:tr h="158280"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Quadrante servizi </a:t>
                      </a:r>
                      <a:r>
                        <a:rPr lang="it-IT" sz="6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s.r.l</a:t>
                      </a:r>
                      <a:endParaRPr lang="it-IT" sz="6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  <a:p>
                      <a:pPr algn="l" rtl="0" fontAlgn="ctr"/>
                      <a:r>
                        <a:rPr lang="it-IT" sz="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3%</a:t>
                      </a:r>
                      <a:endParaRPr lang="it-IT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188073"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6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Veronamercato</a:t>
                      </a:r>
                      <a:r>
                        <a:rPr lang="it-IT" sz="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spa </a:t>
                      </a:r>
                      <a:r>
                        <a:rPr lang="it-IT" sz="6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s.c.p.a</a:t>
                      </a:r>
                      <a:r>
                        <a:rPr lang="it-IT" sz="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.</a:t>
                      </a:r>
                    </a:p>
                    <a:p>
                      <a:pPr algn="l" rtl="0" fontAlgn="ctr"/>
                      <a:r>
                        <a:rPr lang="it-IT" sz="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0,1%</a:t>
                      </a:r>
                      <a:endParaRPr lang="it-IT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188073"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GDA Handling S.p.A.</a:t>
                      </a:r>
                    </a:p>
                    <a:p>
                      <a:pPr algn="l" rtl="0" fontAlgn="ctr"/>
                      <a:r>
                        <a:rPr lang="it-IT" sz="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100%</a:t>
                      </a:r>
                      <a:endParaRPr lang="it-IT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cxnSp>
        <p:nvCxnSpPr>
          <p:cNvPr id="54" name="Connettore 2 53"/>
          <p:cNvCxnSpPr>
            <a:stCxn id="41" idx="3"/>
          </p:cNvCxnSpPr>
          <p:nvPr/>
        </p:nvCxnSpPr>
        <p:spPr>
          <a:xfrm flipV="1">
            <a:off x="8006608" y="1542931"/>
            <a:ext cx="209776" cy="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887994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1510</TotalTime>
  <Words>214</Words>
  <Application>Microsoft Office PowerPoint</Application>
  <PresentationFormat>Presentazione su schermo (4:3)</PresentationFormat>
  <Paragraphs>56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2" baseType="lpstr">
      <vt:lpstr>Tema di Office</vt:lpstr>
      <vt:lpstr>Presentazione standard di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dibenedetto</dc:creator>
  <cp:lastModifiedBy>Gisella Dibenedetto</cp:lastModifiedBy>
  <cp:revision>155</cp:revision>
  <cp:lastPrinted>2020-01-14T09:44:36Z</cp:lastPrinted>
  <dcterms:created xsi:type="dcterms:W3CDTF">2013-01-11T08:08:53Z</dcterms:created>
  <dcterms:modified xsi:type="dcterms:W3CDTF">2023-02-27T08:03:26Z</dcterms:modified>
</cp:coreProperties>
</file>