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CE0"/>
    <a:srgbClr val="FFEFFF"/>
    <a:srgbClr val="FFE1FF"/>
    <a:srgbClr val="FFDDFF"/>
    <a:srgbClr val="FFCCFF"/>
    <a:srgbClr val="F6E7E6"/>
    <a:srgbClr val="F5E4E3"/>
    <a:srgbClr val="F2F5EB"/>
    <a:srgbClr val="FAFBF7"/>
    <a:srgbClr val="E0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2" autoAdjust="0"/>
  </p:normalViewPr>
  <p:slideViewPr>
    <p:cSldViewPr>
      <p:cViewPr>
        <p:scale>
          <a:sx n="130" d="100"/>
          <a:sy n="130" d="100"/>
        </p:scale>
        <p:origin x="-18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9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71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9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4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9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0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C888-2E4D-4AA3-8E89-21D5E066E183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Camera di Commercio I.A.A. di Verona – Società partecipate al </a:t>
            </a:r>
            <a:r>
              <a:rPr lang="it-IT" dirty="0" smtClean="0"/>
              <a:t>01/01/2021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847400"/>
            <a:ext cx="1620224" cy="2539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Società collegate</a:t>
            </a:r>
            <a:endParaRPr lang="it-IT" sz="105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11616" y="1643966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err="1" smtClean="0"/>
              <a:t>Aerogest</a:t>
            </a:r>
            <a:r>
              <a:rPr lang="it-IT" sz="800" dirty="0" smtClean="0"/>
              <a:t> s.r.l.  </a:t>
            </a:r>
          </a:p>
          <a:p>
            <a:pPr algn="ctr"/>
            <a:r>
              <a:rPr lang="it-IT" sz="800" dirty="0" smtClean="0"/>
              <a:t>39,05%</a:t>
            </a:r>
            <a:endParaRPr lang="it-IT" sz="8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5831658" y="831554"/>
            <a:ext cx="1620000" cy="2539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Altre partecipazioni</a:t>
            </a:r>
            <a:endParaRPr lang="it-IT" sz="105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6947658" y="1250545"/>
            <a:ext cx="1043966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Unioncamere</a:t>
            </a:r>
            <a:r>
              <a:rPr lang="it-IT" sz="800" dirty="0" smtClean="0"/>
              <a:t> </a:t>
            </a:r>
            <a:r>
              <a:rPr lang="it-IT" sz="800" dirty="0"/>
              <a:t>Veneto servizi </a:t>
            </a:r>
            <a:r>
              <a:rPr lang="it-IT" sz="800" dirty="0" err="1" smtClean="0"/>
              <a:t>scarl</a:t>
            </a:r>
            <a:r>
              <a:rPr lang="it-IT" sz="800" dirty="0" smtClean="0"/>
              <a:t> in liquidazione  </a:t>
            </a:r>
            <a:r>
              <a:rPr lang="it-IT" sz="800" dirty="0"/>
              <a:t>19,02</a:t>
            </a:r>
            <a:r>
              <a:rPr lang="it-IT" sz="800" dirty="0" smtClean="0"/>
              <a:t>%</a:t>
            </a:r>
            <a:endParaRPr lang="it-IT" sz="8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6984472" y="2546980"/>
            <a:ext cx="9990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Borsa </a:t>
            </a:r>
            <a:r>
              <a:rPr lang="it-IT" sz="800" dirty="0"/>
              <a:t>Merci telematica italiana </a:t>
            </a:r>
            <a:r>
              <a:rPr lang="it-IT" sz="800" dirty="0" err="1" smtClean="0"/>
              <a:t>scpa</a:t>
            </a:r>
            <a:r>
              <a:rPr lang="it-IT" sz="800" dirty="0" smtClean="0"/>
              <a:t> </a:t>
            </a:r>
          </a:p>
          <a:p>
            <a:r>
              <a:rPr lang="it-IT" sz="800" dirty="0" smtClean="0"/>
              <a:t>0,54%</a:t>
            </a:r>
            <a:endParaRPr lang="it-IT" sz="8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333344" y="1312100"/>
            <a:ext cx="99662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Veronamercato</a:t>
            </a:r>
            <a:r>
              <a:rPr lang="it-IT" sz="800" dirty="0" smtClean="0"/>
              <a:t>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err="1"/>
              <a:t>scpa</a:t>
            </a:r>
            <a:r>
              <a:rPr lang="it-IT" sz="800" dirty="0"/>
              <a:t> </a:t>
            </a:r>
            <a:endParaRPr lang="it-IT" sz="800" dirty="0" smtClean="0"/>
          </a:p>
          <a:p>
            <a:r>
              <a:rPr lang="it-IT" sz="800" dirty="0" smtClean="0"/>
              <a:t>8,37</a:t>
            </a:r>
            <a:r>
              <a:rPr lang="it-IT" sz="800" dirty="0"/>
              <a:t>%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611616" y="2496030"/>
            <a:ext cx="1008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800" dirty="0" smtClean="0"/>
              <a:t>Aeroporto Valerio Catullo S.p.A.</a:t>
            </a:r>
          </a:p>
          <a:p>
            <a:pPr algn="ctr"/>
            <a:r>
              <a:rPr lang="it-IT" sz="800" dirty="0" smtClean="0"/>
              <a:t>47,02%</a:t>
            </a:r>
            <a:endParaRPr lang="it-IT" sz="8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968561" y="4054976"/>
            <a:ext cx="103083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Veronafiere</a:t>
            </a:r>
            <a:r>
              <a:rPr lang="it-IT" sz="800" dirty="0" smtClean="0"/>
              <a:t> </a:t>
            </a:r>
            <a:r>
              <a:rPr lang="it-IT" sz="800" dirty="0" err="1" smtClean="0"/>
              <a:t>SpA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13,05%</a:t>
            </a:r>
            <a:endParaRPr lang="it-IT" sz="8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359108" y="3985615"/>
            <a:ext cx="98764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Tecnoservi-cecamere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0,13%</a:t>
            </a:r>
            <a:endParaRPr lang="it-IT" sz="8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231840" y="1643966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T2i </a:t>
            </a:r>
            <a:r>
              <a:rPr lang="it-IT" sz="800" dirty="0" err="1" smtClean="0"/>
              <a:t>scarl</a:t>
            </a:r>
            <a:r>
              <a:rPr lang="it-IT" sz="800" dirty="0" smtClean="0"/>
              <a:t>  </a:t>
            </a:r>
          </a:p>
          <a:p>
            <a:pPr algn="ctr"/>
            <a:r>
              <a:rPr lang="it-IT" sz="800" dirty="0" smtClean="0"/>
              <a:t>21,875%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960787" y="1922451"/>
            <a:ext cx="103167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Retecamere</a:t>
            </a:r>
            <a:r>
              <a:rPr lang="it-IT" sz="800" dirty="0" smtClean="0"/>
              <a:t> </a:t>
            </a:r>
            <a:r>
              <a:rPr lang="it-IT" sz="800" smtClean="0"/>
              <a:t>scarl </a:t>
            </a:r>
            <a:r>
              <a:rPr lang="it-IT" sz="800" dirty="0" smtClean="0"/>
              <a:t>in liquidazione </a:t>
            </a:r>
          </a:p>
          <a:p>
            <a:r>
              <a:rPr lang="it-IT" sz="800" dirty="0" smtClean="0"/>
              <a:t>0,1%</a:t>
            </a:r>
            <a:endParaRPr lang="it-IT" sz="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353870" y="2640728"/>
            <a:ext cx="99901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800" dirty="0"/>
              <a:t>IC Outsourcing </a:t>
            </a:r>
            <a:r>
              <a:rPr lang="en-US" sz="800" dirty="0" err="1" smtClean="0"/>
              <a:t>scarl</a:t>
            </a:r>
            <a:r>
              <a:rPr lang="en-US" sz="800" dirty="0" smtClean="0"/>
              <a:t> </a:t>
            </a:r>
          </a:p>
          <a:p>
            <a:r>
              <a:rPr lang="en-US" sz="800" dirty="0" smtClean="0"/>
              <a:t>0,08%</a:t>
            </a:r>
            <a:endParaRPr lang="it-IT" sz="8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353870" y="3322442"/>
            <a:ext cx="97609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Autostrada </a:t>
            </a:r>
            <a:r>
              <a:rPr lang="it-IT" sz="700" dirty="0"/>
              <a:t>d</a:t>
            </a:r>
            <a:r>
              <a:rPr lang="it-IT" sz="800" dirty="0"/>
              <a:t>el </a:t>
            </a:r>
            <a:r>
              <a:rPr lang="it-IT" sz="800" dirty="0" smtClean="0"/>
              <a:t>Brennero 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smtClean="0"/>
              <a:t>1,6972%</a:t>
            </a:r>
            <a:endParaRPr lang="it-IT" sz="800" dirty="0"/>
          </a:p>
        </p:txBody>
      </p:sp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41471"/>
              </p:ext>
            </p:extLst>
          </p:nvPr>
        </p:nvGraphicFramePr>
        <p:xfrm>
          <a:off x="4277414" y="3332451"/>
          <a:ext cx="751433" cy="2765379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1974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Stazione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autostradale di confine del Brennero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2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S.T.R. Brennero Trasporti Rotaia             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 regionale Cispadana                51,00%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Istituto per innovazioni Tecnologiche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36,21%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Confederazione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Auto-strade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liquida-zione</a:t>
                      </a:r>
                    </a:p>
                    <a:p>
                      <a:pPr algn="l" rtl="0" fontAlgn="ctr"/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25,00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C.R.S. - Centro ricerche Stradali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liquidazione             10,00%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Campogalliano Sassuolo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51,00%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Interbrennero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 3,31%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Consorzio Autostrade italiane energia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nominali € 3,669,42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5338499" y="1960371"/>
            <a:ext cx="100825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Infocamere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0,12%</a:t>
            </a:r>
            <a:endParaRPr lang="it-IT" sz="800" dirty="0"/>
          </a:p>
        </p:txBody>
      </p:sp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980601"/>
              </p:ext>
            </p:extLst>
          </p:nvPr>
        </p:nvGraphicFramePr>
        <p:xfrm>
          <a:off x="4296063" y="1813243"/>
          <a:ext cx="784932" cy="731163"/>
        </p:xfrm>
        <a:graphic>
          <a:graphicData uri="http://schemas.openxmlformats.org/drawingml/2006/table">
            <a:tbl>
              <a:tblPr/>
              <a:tblGrid>
                <a:gridCol w="784932"/>
              </a:tblGrid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outsourcing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38,77%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828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Ecocerved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37,80%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Retecamere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liquidazione 2,30%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Iconto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s.r.l.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Connettore 2 14"/>
          <p:cNvCxnSpPr>
            <a:endCxn id="95" idx="1"/>
          </p:cNvCxnSpPr>
          <p:nvPr/>
        </p:nvCxnSpPr>
        <p:spPr>
          <a:xfrm>
            <a:off x="6650945" y="1542932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67" idx="3"/>
          </p:cNvCxnSpPr>
          <p:nvPr/>
        </p:nvCxnSpPr>
        <p:spPr>
          <a:xfrm flipH="1">
            <a:off x="6329971" y="15429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6329970" y="21525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6341515" y="2861232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H="1">
            <a:off x="6337061" y="4234161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30" idx="3"/>
          </p:cNvCxnSpPr>
          <p:nvPr/>
        </p:nvCxnSpPr>
        <p:spPr>
          <a:xfrm flipH="1">
            <a:off x="6329969" y="3552701"/>
            <a:ext cx="330266" cy="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5028847" y="3553275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6664074" y="2153283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6660233" y="2858218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6667322" y="4237774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20" idx="2"/>
            <a:endCxn id="50" idx="0"/>
          </p:cNvCxnSpPr>
          <p:nvPr/>
        </p:nvCxnSpPr>
        <p:spPr>
          <a:xfrm>
            <a:off x="1115616" y="1982520"/>
            <a:ext cx="0" cy="513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flipH="1">
            <a:off x="1619617" y="1835320"/>
            <a:ext cx="3267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1946339" y="1835320"/>
            <a:ext cx="299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H="1">
            <a:off x="1925728" y="1106904"/>
            <a:ext cx="5552" cy="72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ella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97051"/>
              </p:ext>
            </p:extLst>
          </p:nvPr>
        </p:nvGraphicFramePr>
        <p:xfrm>
          <a:off x="8204704" y="3388828"/>
          <a:ext cx="751433" cy="2017880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26085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Veronafiere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Servizi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19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ExpoVenice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4,35%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Polo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Fierisitico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veronese 51,29%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Piemmeti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promozione manifestazioni tecniche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Designwine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Metef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V.P.E.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Verona Parma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exhibitions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Pietra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naturale antica – contratto di rete 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Connettore 2 95"/>
          <p:cNvCxnSpPr/>
          <p:nvPr/>
        </p:nvCxnSpPr>
        <p:spPr>
          <a:xfrm flipV="1">
            <a:off x="8006608" y="4234161"/>
            <a:ext cx="198096" cy="3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el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14921"/>
              </p:ext>
            </p:extLst>
          </p:nvPr>
        </p:nvGraphicFramePr>
        <p:xfrm>
          <a:off x="4288995" y="1451561"/>
          <a:ext cx="792000" cy="192405"/>
        </p:xfrm>
        <a:graphic>
          <a:graphicData uri="http://schemas.openxmlformats.org/drawingml/2006/table">
            <a:tbl>
              <a:tblPr/>
              <a:tblGrid>
                <a:gridCol w="792000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Italmercati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– rete di </a:t>
                      </a:r>
                      <a:r>
                        <a:rPr lang="en-US" sz="600" b="0" i="0" u="none" strike="noStrike" baseline="0" dirty="0" err="1" smtClean="0">
                          <a:effectLst/>
                          <a:latin typeface="Calibri"/>
                        </a:rPr>
                        <a:t>imprese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endParaRPr lang="it-IT" sz="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Connettore 2 7"/>
          <p:cNvCxnSpPr>
            <a:stCxn id="67" idx="1"/>
            <a:endCxn id="52" idx="3"/>
          </p:cNvCxnSpPr>
          <p:nvPr/>
        </p:nvCxnSpPr>
        <p:spPr>
          <a:xfrm flipH="1">
            <a:off x="5080995" y="1542933"/>
            <a:ext cx="252349" cy="4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>
            <a:stCxn id="90" idx="2"/>
          </p:cNvCxnSpPr>
          <p:nvPr/>
        </p:nvCxnSpPr>
        <p:spPr>
          <a:xfrm>
            <a:off x="6641658" y="1085470"/>
            <a:ext cx="30118" cy="315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32" idx="1"/>
          </p:cNvCxnSpPr>
          <p:nvPr/>
        </p:nvCxnSpPr>
        <p:spPr>
          <a:xfrm flipH="1">
            <a:off x="5080995" y="2129648"/>
            <a:ext cx="2575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2231840" y="2536930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err="1" smtClean="0"/>
              <a:t>Improvenet</a:t>
            </a:r>
            <a:endParaRPr lang="it-IT" sz="800" dirty="0" smtClean="0"/>
          </a:p>
          <a:p>
            <a:pPr algn="ctr"/>
            <a:r>
              <a:rPr lang="it-IT" sz="800" dirty="0" smtClean="0"/>
              <a:t>Consorzio</a:t>
            </a:r>
            <a:endParaRPr lang="it-IT" sz="800" dirty="0"/>
          </a:p>
        </p:txBody>
      </p:sp>
      <p:cxnSp>
        <p:nvCxnSpPr>
          <p:cNvPr id="56" name="Connettore 2 55"/>
          <p:cNvCxnSpPr>
            <a:stCxn id="34" idx="2"/>
          </p:cNvCxnSpPr>
          <p:nvPr/>
        </p:nvCxnSpPr>
        <p:spPr>
          <a:xfrm>
            <a:off x="2735840" y="1982520"/>
            <a:ext cx="0" cy="547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220</Words>
  <Application>Microsoft Office PowerPoint</Application>
  <PresentationFormat>Presentazione su schermo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dibenedetto</dc:creator>
  <cp:lastModifiedBy>Gisella Dibenedetto</cp:lastModifiedBy>
  <cp:revision>145</cp:revision>
  <cp:lastPrinted>2020-01-14T09:44:36Z</cp:lastPrinted>
  <dcterms:created xsi:type="dcterms:W3CDTF">2013-01-11T08:08:53Z</dcterms:created>
  <dcterms:modified xsi:type="dcterms:W3CDTF">2021-06-30T08:13:01Z</dcterms:modified>
</cp:coreProperties>
</file>